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10"/>
  </p:notesMasterIdLst>
  <p:handoutMasterIdLst>
    <p:handoutMasterId r:id="rId11"/>
  </p:handoutMasterIdLst>
  <p:sldIdLst>
    <p:sldId id="267" r:id="rId5"/>
    <p:sldId id="268" r:id="rId6"/>
    <p:sldId id="269" r:id="rId7"/>
    <p:sldId id="270" r:id="rId8"/>
    <p:sldId id="274" r:id="rId9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295" userDrawn="1">
          <p15:clr>
            <a:srgbClr val="A4A3A4"/>
          </p15:clr>
        </p15:guide>
        <p15:guide id="4" orient="horz" pos="3158" userDrawn="1">
          <p15:clr>
            <a:srgbClr val="A4A3A4"/>
          </p15:clr>
        </p15:guide>
        <p15:guide id="5" pos="5375" userDrawn="1">
          <p15:clr>
            <a:srgbClr val="A4A3A4"/>
          </p15:clr>
        </p15:guide>
        <p15:guide id="6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-1075" y="-922"/>
      </p:cViewPr>
      <p:guideLst>
        <p:guide orient="horz" pos="391"/>
        <p:guide pos="295"/>
        <p:guide orient="horz" pos="3158"/>
        <p:guide pos="537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2.10.2026</a:t>
            </a:fld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 rtl="0"/>
              <a:t>‹#›</a:t>
            </a:fld>
            <a:endParaRPr 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2.10.2026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2.10.2026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16749-D97B-0061-E40F-341D7205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0DA4060-68ED-82EB-A27F-F64779370BC8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2026-2027 Fall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Semester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–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Interior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Architecture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Environmental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Design- 1st.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Schedule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2D521B1B-ED2E-7AF4-C398-AC312EAF9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829495"/>
              </p:ext>
            </p:extLst>
          </p:nvPr>
        </p:nvGraphicFramePr>
        <p:xfrm>
          <a:off x="374904" y="578297"/>
          <a:ext cx="8394192" cy="5154993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12371">
                  <a:extLst>
                    <a:ext uri="{9D8B030D-6E8A-4147-A177-3AD203B41FA5}">
                      <a16:colId xmlns:a16="http://schemas.microsoft.com/office/drawing/2014/main" val="776214741"/>
                    </a:ext>
                  </a:extLst>
                </a:gridCol>
                <a:gridCol w="1243861">
                  <a:extLst>
                    <a:ext uri="{9D8B030D-6E8A-4147-A177-3AD203B41FA5}">
                      <a16:colId xmlns:a16="http://schemas.microsoft.com/office/drawing/2014/main" val="2738172677"/>
                    </a:ext>
                  </a:extLst>
                </a:gridCol>
                <a:gridCol w="1389888">
                  <a:extLst>
                    <a:ext uri="{9D8B030D-6E8A-4147-A177-3AD203B41FA5}">
                      <a16:colId xmlns:a16="http://schemas.microsoft.com/office/drawing/2014/main" val="2206755802"/>
                    </a:ext>
                  </a:extLst>
                </a:gridCol>
                <a:gridCol w="1764792">
                  <a:extLst>
                    <a:ext uri="{9D8B030D-6E8A-4147-A177-3AD203B41FA5}">
                      <a16:colId xmlns:a16="http://schemas.microsoft.com/office/drawing/2014/main" val="437986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4943120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389737455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883232613"/>
                    </a:ext>
                  </a:extLst>
                </a:gridCol>
                <a:gridCol w="630936">
                  <a:extLst>
                    <a:ext uri="{9D8B030D-6E8A-4147-A177-3AD203B41FA5}">
                      <a16:colId xmlns:a16="http://schemas.microsoft.com/office/drawing/2014/main" val="2275684820"/>
                    </a:ext>
                  </a:extLst>
                </a:gridCol>
              </a:tblGrid>
              <a:tr h="285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104714"/>
                  </a:ext>
                </a:extLst>
              </a:tr>
              <a:tr h="5346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IAD103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Introduction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Interior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Architecture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INTD1003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Spatial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Representation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Techniques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Representation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</a:p>
                    <a:p>
                      <a:pPr algn="ctr" fontAlgn="ctr">
                        <a:buNone/>
                      </a:pP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085018"/>
                  </a:ext>
                </a:extLst>
              </a:tr>
              <a:tr h="743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ENG103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YÜZYÜZE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448644"/>
                  </a:ext>
                </a:extLst>
              </a:tr>
              <a:tr h="285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667886"/>
                  </a:ext>
                </a:extLst>
              </a:tr>
              <a:tr h="3757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886894"/>
                  </a:ext>
                </a:extLst>
              </a:tr>
              <a:tr h="508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IAD111 Human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Factors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Interior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Architecture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172961"/>
                  </a:ext>
                </a:extLst>
              </a:tr>
              <a:tr h="4530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</a:p>
                    <a:p>
                      <a:pPr algn="ctr" fontAlgn="ctr">
                        <a:buNone/>
                      </a:pP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</a:p>
                    <a:p>
                      <a:pPr algn="ctr" fontAlgn="ctr">
                        <a:buNone/>
                      </a:pP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TURK107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YABANCI UYRUKLU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YÜZYÜZE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754751"/>
                  </a:ext>
                </a:extLst>
              </a:tr>
              <a:tr h="1782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TURK103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ONLINE 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250618"/>
                  </a:ext>
                </a:extLst>
              </a:tr>
              <a:tr h="3972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IAD107 Architecture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Art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History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INTD1007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Culture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History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Theory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84499"/>
                  </a:ext>
                </a:extLst>
              </a:tr>
              <a:tr h="6718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10583"/>
                  </a:ext>
                </a:extLst>
              </a:tr>
              <a:tr h="2201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192895"/>
                  </a:ext>
                </a:extLst>
              </a:tr>
              <a:tr h="2147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685198"/>
                  </a:ext>
                </a:extLst>
              </a:tr>
              <a:tr h="285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194" marR="2194" marT="2194" marB="1053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5877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4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B9B86-56C1-B8C7-38EC-0B0EA519F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0F16E079-34ED-EB70-4BC0-8D3DF95827E3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2026-2027 Fall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Semester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–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Interior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Architecture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Environmental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Design- 2nd.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Schedule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85F3163F-4F29-445D-1825-223719A10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409313"/>
              </p:ext>
            </p:extLst>
          </p:nvPr>
        </p:nvGraphicFramePr>
        <p:xfrm>
          <a:off x="548488" y="578297"/>
          <a:ext cx="7920881" cy="512538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576224">
                  <a:extLst>
                    <a:ext uri="{9D8B030D-6E8A-4147-A177-3AD203B41FA5}">
                      <a16:colId xmlns:a16="http://schemas.microsoft.com/office/drawing/2014/main" val="2907942954"/>
                    </a:ext>
                  </a:extLst>
                </a:gridCol>
                <a:gridCol w="896112">
                  <a:extLst>
                    <a:ext uri="{9D8B030D-6E8A-4147-A177-3AD203B41FA5}">
                      <a16:colId xmlns:a16="http://schemas.microsoft.com/office/drawing/2014/main" val="860903636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21456983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23538581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38305069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34507254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88787107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975813982"/>
                    </a:ext>
                  </a:extLst>
                </a:gridCol>
                <a:gridCol w="678681">
                  <a:extLst>
                    <a:ext uri="{9D8B030D-6E8A-4147-A177-3AD203B41FA5}">
                      <a16:colId xmlns:a16="http://schemas.microsoft.com/office/drawing/2014/main" val="595041683"/>
                    </a:ext>
                  </a:extLst>
                </a:gridCol>
              </a:tblGrid>
              <a:tr h="3270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681874"/>
                  </a:ext>
                </a:extLst>
              </a:tr>
              <a:tr h="3931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IAD209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Building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Science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INTD2009 Construction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IAD209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Building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Science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İE203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IAD213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Materials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Interior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INTD2013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Materials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Interior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313820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908686"/>
                  </a:ext>
                </a:extLst>
              </a:tr>
              <a:tr h="6004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365"/>
                  </a:ext>
                </a:extLst>
              </a:tr>
              <a:tr h="2743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003569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IAD211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Computer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Aided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Presentation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Techniques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INTD2011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Representation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IAD211 </a:t>
                      </a:r>
                      <a:r>
                        <a:rPr lang="tr-TR" sz="800" u="none" strike="noStrike" dirty="0" err="1">
                          <a:effectLst/>
                        </a:rPr>
                        <a:t>Computer</a:t>
                      </a:r>
                      <a:r>
                        <a:rPr lang="tr-TR" sz="800" u="none" strike="noStrike" dirty="0">
                          <a:effectLst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</a:rPr>
                        <a:t>Aided</a:t>
                      </a:r>
                      <a:r>
                        <a:rPr lang="tr-TR" sz="800" u="none" strike="noStrike" dirty="0">
                          <a:effectLst/>
                        </a:rPr>
                        <a:t> Presentation </a:t>
                      </a:r>
                      <a:r>
                        <a:rPr lang="tr-TR" sz="800" u="none" strike="noStrike" dirty="0" err="1">
                          <a:effectLst/>
                        </a:rPr>
                        <a:t>Techniques</a:t>
                      </a:r>
                      <a:r>
                        <a:rPr lang="tr-TR" sz="800" u="none" strike="noStrike" dirty="0">
                          <a:effectLst/>
                        </a:rPr>
                        <a:t> I.02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IAD215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Color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Theory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INTD2015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Color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Theory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Practices.01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110559"/>
                  </a:ext>
                </a:extLst>
              </a:tr>
              <a:tr h="15295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0163527"/>
                  </a:ext>
                </a:extLst>
              </a:tr>
              <a:tr h="395689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IAD205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III.02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INTD2005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III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IAD 206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INTD2006 Design </a:t>
                      </a:r>
                      <a:r>
                        <a:rPr lang="tr-TR" sz="800" u="none" strike="noStrike" dirty="0" err="1">
                          <a:effectLst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</a:rPr>
                        <a:t> IV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HIST203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643" marR="106643" marT="53322" marB="533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611843"/>
                  </a:ext>
                </a:extLst>
              </a:tr>
              <a:tr h="335316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buNone/>
                      </a:pPr>
                      <a:r>
                        <a:rPr lang="tr-T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15:00-15:50</a:t>
                      </a: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58931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16:00-16:50</a:t>
                      </a:r>
                      <a:endParaRPr lang="tr-TR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9097101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17:00-17:50</a:t>
                      </a:r>
                      <a:endParaRPr lang="tr-TR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11519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12928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7234839"/>
                  </a:ext>
                </a:extLst>
              </a:tr>
              <a:tr h="3270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58" marR="2458" marT="2458" marB="11801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076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11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774485-4962-AC40-A827-9AAD0BCAF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37A6E096-43C2-DBB6-93E1-383F9890CFEF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2026-2027 Fall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Semester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–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Interior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Architecture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Environmental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Design- 3rd.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 Schedule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379D573D-A1A8-BB04-7E6C-495EC9BEF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929679"/>
              </p:ext>
            </p:extLst>
          </p:nvPr>
        </p:nvGraphicFramePr>
        <p:xfrm>
          <a:off x="611933" y="746933"/>
          <a:ext cx="7920880" cy="506342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540211">
                  <a:extLst>
                    <a:ext uri="{9D8B030D-6E8A-4147-A177-3AD203B41FA5}">
                      <a16:colId xmlns:a16="http://schemas.microsoft.com/office/drawing/2014/main" val="1750083325"/>
                    </a:ext>
                  </a:extLst>
                </a:gridCol>
                <a:gridCol w="1173364">
                  <a:extLst>
                    <a:ext uri="{9D8B030D-6E8A-4147-A177-3AD203B41FA5}">
                      <a16:colId xmlns:a16="http://schemas.microsoft.com/office/drawing/2014/main" val="504376344"/>
                    </a:ext>
                  </a:extLst>
                </a:gridCol>
                <a:gridCol w="896824">
                  <a:extLst>
                    <a:ext uri="{9D8B030D-6E8A-4147-A177-3AD203B41FA5}">
                      <a16:colId xmlns:a16="http://schemas.microsoft.com/office/drawing/2014/main" val="1752394502"/>
                    </a:ext>
                  </a:extLst>
                </a:gridCol>
                <a:gridCol w="1080460">
                  <a:extLst>
                    <a:ext uri="{9D8B030D-6E8A-4147-A177-3AD203B41FA5}">
                      <a16:colId xmlns:a16="http://schemas.microsoft.com/office/drawing/2014/main" val="2113803423"/>
                    </a:ext>
                  </a:extLst>
                </a:gridCol>
                <a:gridCol w="1162669">
                  <a:extLst>
                    <a:ext uri="{9D8B030D-6E8A-4147-A177-3AD203B41FA5}">
                      <a16:colId xmlns:a16="http://schemas.microsoft.com/office/drawing/2014/main" val="3566803958"/>
                    </a:ext>
                  </a:extLst>
                </a:gridCol>
                <a:gridCol w="909636">
                  <a:extLst>
                    <a:ext uri="{9D8B030D-6E8A-4147-A177-3AD203B41FA5}">
                      <a16:colId xmlns:a16="http://schemas.microsoft.com/office/drawing/2014/main" val="2471034547"/>
                    </a:ext>
                  </a:extLst>
                </a:gridCol>
                <a:gridCol w="1008927">
                  <a:extLst>
                    <a:ext uri="{9D8B030D-6E8A-4147-A177-3AD203B41FA5}">
                      <a16:colId xmlns:a16="http://schemas.microsoft.com/office/drawing/2014/main" val="2457631615"/>
                    </a:ext>
                  </a:extLst>
                </a:gridCol>
                <a:gridCol w="1148789">
                  <a:extLst>
                    <a:ext uri="{9D8B030D-6E8A-4147-A177-3AD203B41FA5}">
                      <a16:colId xmlns:a16="http://schemas.microsoft.com/office/drawing/2014/main" val="2087480347"/>
                    </a:ext>
                  </a:extLst>
                </a:gridCol>
              </a:tblGrid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100643"/>
                  </a:ext>
                </a:extLst>
              </a:tr>
              <a:tr h="2244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306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INTD3004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306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VI.02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INTD3004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8299249"/>
                  </a:ext>
                </a:extLst>
              </a:tr>
              <a:tr h="5072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Building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Service Systems.01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INTD3001 Construction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Practices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IAD399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INTS4001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313366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382901"/>
                  </a:ext>
                </a:extLst>
              </a:tr>
              <a:tr h="5380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449769"/>
                  </a:ext>
                </a:extLst>
              </a:tr>
              <a:tr h="2367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IAD303 Survey-Restoration.01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162427"/>
                  </a:ext>
                </a:extLst>
              </a:tr>
              <a:tr h="2797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306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INTD3004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VI.01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IAD305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 306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VI.02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INTD3004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2790528"/>
                  </a:ext>
                </a:extLst>
              </a:tr>
              <a:tr h="2551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302809"/>
                  </a:ext>
                </a:extLst>
              </a:tr>
              <a:tr h="5687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9170210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6404" marR="106404" marT="53202" marB="532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569517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724512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2408706"/>
                  </a:ext>
                </a:extLst>
              </a:tr>
              <a:tr h="4088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074" marR="3074" marT="3074" marB="1475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208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017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00A466-B1F5-4078-6870-7A4B7F3C6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53893C20-5269-0468-EC27-497945159F3E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en-US" sz="1500" b="1" noProof="0">
                <a:solidFill>
                  <a:prstClr val="black"/>
                </a:solidFill>
                <a:latin typeface="Arial"/>
                <a:cs typeface="Arial"/>
              </a:rPr>
              <a:t>2026-2027 Fall Semester – Interior Architecture and Environmental Design- 4th. Year Weekly Schedule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3895875B-1FB7-DDE5-F59A-FBA2D46636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212272"/>
              </p:ext>
            </p:extLst>
          </p:nvPr>
        </p:nvGraphicFramePr>
        <p:xfrm>
          <a:off x="608937" y="578296"/>
          <a:ext cx="7920880" cy="471607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64251">
                  <a:extLst>
                    <a:ext uri="{9D8B030D-6E8A-4147-A177-3AD203B41FA5}">
                      <a16:colId xmlns:a16="http://schemas.microsoft.com/office/drawing/2014/main" val="3769391331"/>
                    </a:ext>
                  </a:extLst>
                </a:gridCol>
                <a:gridCol w="986129">
                  <a:extLst>
                    <a:ext uri="{9D8B030D-6E8A-4147-A177-3AD203B41FA5}">
                      <a16:colId xmlns:a16="http://schemas.microsoft.com/office/drawing/2014/main" val="857929695"/>
                    </a:ext>
                  </a:extLst>
                </a:gridCol>
                <a:gridCol w="986129">
                  <a:extLst>
                    <a:ext uri="{9D8B030D-6E8A-4147-A177-3AD203B41FA5}">
                      <a16:colId xmlns:a16="http://schemas.microsoft.com/office/drawing/2014/main" val="2207355530"/>
                    </a:ext>
                  </a:extLst>
                </a:gridCol>
                <a:gridCol w="1044681">
                  <a:extLst>
                    <a:ext uri="{9D8B030D-6E8A-4147-A177-3AD203B41FA5}">
                      <a16:colId xmlns:a16="http://schemas.microsoft.com/office/drawing/2014/main" val="4021628375"/>
                    </a:ext>
                  </a:extLst>
                </a:gridCol>
                <a:gridCol w="1092961">
                  <a:extLst>
                    <a:ext uri="{9D8B030D-6E8A-4147-A177-3AD203B41FA5}">
                      <a16:colId xmlns:a16="http://schemas.microsoft.com/office/drawing/2014/main" val="1263709071"/>
                    </a:ext>
                  </a:extLst>
                </a:gridCol>
                <a:gridCol w="970721">
                  <a:extLst>
                    <a:ext uri="{9D8B030D-6E8A-4147-A177-3AD203B41FA5}">
                      <a16:colId xmlns:a16="http://schemas.microsoft.com/office/drawing/2014/main" val="758653977"/>
                    </a:ext>
                  </a:extLst>
                </a:gridCol>
                <a:gridCol w="970721">
                  <a:extLst>
                    <a:ext uri="{9D8B030D-6E8A-4147-A177-3AD203B41FA5}">
                      <a16:colId xmlns:a16="http://schemas.microsoft.com/office/drawing/2014/main" val="1418929910"/>
                    </a:ext>
                  </a:extLst>
                </a:gridCol>
                <a:gridCol w="1105287">
                  <a:extLst>
                    <a:ext uri="{9D8B030D-6E8A-4147-A177-3AD203B41FA5}">
                      <a16:colId xmlns:a16="http://schemas.microsoft.com/office/drawing/2014/main" val="360915887"/>
                    </a:ext>
                  </a:extLst>
                </a:gridCol>
              </a:tblGrid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602031"/>
                  </a:ext>
                </a:extLst>
              </a:tr>
              <a:tr h="209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IAD403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INTD4004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Graduation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Project.01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393588"/>
                  </a:ext>
                </a:extLst>
              </a:tr>
              <a:tr h="4724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IAD499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INTS4001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II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283275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683327"/>
                  </a:ext>
                </a:extLst>
              </a:tr>
              <a:tr h="5011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610756"/>
                  </a:ext>
                </a:extLst>
              </a:tr>
              <a:tr h="220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937144"/>
                  </a:ext>
                </a:extLst>
              </a:tr>
              <a:tr h="2605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IAD403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VII.01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INTD4004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Graduation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Project.01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INTD4003 Design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Studio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VII.02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9105" marR="99105" marT="49552" marB="495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694948"/>
                  </a:ext>
                </a:extLst>
              </a:tr>
              <a:tr h="2376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975065"/>
                  </a:ext>
                </a:extLst>
              </a:tr>
              <a:tr h="5297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802008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7095613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032180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9712080"/>
                  </a:ext>
                </a:extLst>
              </a:tr>
              <a:tr h="380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63" marR="2863" marT="2863" marB="13744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968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492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AB8C3-F394-D7A6-82C9-BB76E612D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DBE95C61-060D-D82F-05DD-B15E5971E66F}"/>
              </a:ext>
            </a:extLst>
          </p:cNvPr>
          <p:cNvSpPr txBox="1"/>
          <p:nvPr/>
        </p:nvSpPr>
        <p:spPr>
          <a:xfrm>
            <a:off x="611933" y="116632"/>
            <a:ext cx="7920880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en-US" sz="1500" b="1" noProof="0" dirty="0">
                <a:solidFill>
                  <a:prstClr val="black"/>
                </a:solidFill>
                <a:latin typeface="Arial"/>
                <a:cs typeface="Arial"/>
              </a:rPr>
              <a:t>2026-2027 Fall Semester – Interior Architecture and Environmental Design- </a:t>
            </a:r>
            <a:r>
              <a:rPr lang="tr-TR" sz="1500" b="1" noProof="0" dirty="0" err="1">
                <a:solidFill>
                  <a:prstClr val="black"/>
                </a:solidFill>
                <a:latin typeface="Arial"/>
                <a:cs typeface="Arial"/>
              </a:rPr>
              <a:t>Area</a:t>
            </a:r>
            <a:r>
              <a:rPr lang="tr-TR" sz="1500" b="1" noProof="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noProof="0" dirty="0" err="1">
                <a:solidFill>
                  <a:prstClr val="black"/>
                </a:solidFill>
                <a:latin typeface="Arial"/>
                <a:cs typeface="Arial"/>
              </a:rPr>
              <a:t>Elective</a:t>
            </a:r>
            <a:r>
              <a:rPr lang="tr-TR" sz="1500" b="1" noProof="0" dirty="0">
                <a:solidFill>
                  <a:prstClr val="black"/>
                </a:solidFill>
                <a:latin typeface="Arial"/>
                <a:cs typeface="Arial"/>
              </a:rPr>
              <a:t> Courses </a:t>
            </a:r>
            <a:r>
              <a:rPr lang="en-US" sz="1500" b="1" noProof="0" dirty="0">
                <a:solidFill>
                  <a:prstClr val="black"/>
                </a:solidFill>
                <a:latin typeface="Arial"/>
                <a:cs typeface="Arial"/>
              </a:rPr>
              <a:t>Weekly Schedule</a:t>
            </a: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ED0E45CA-63AC-6B10-C358-AB4D3A902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998417"/>
              </p:ext>
            </p:extLst>
          </p:nvPr>
        </p:nvGraphicFramePr>
        <p:xfrm>
          <a:off x="611185" y="578297"/>
          <a:ext cx="7920879" cy="503407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02885">
                  <a:extLst>
                    <a:ext uri="{9D8B030D-6E8A-4147-A177-3AD203B41FA5}">
                      <a16:colId xmlns:a16="http://schemas.microsoft.com/office/drawing/2014/main" val="1704954774"/>
                    </a:ext>
                  </a:extLst>
                </a:gridCol>
                <a:gridCol w="1165014">
                  <a:extLst>
                    <a:ext uri="{9D8B030D-6E8A-4147-A177-3AD203B41FA5}">
                      <a16:colId xmlns:a16="http://schemas.microsoft.com/office/drawing/2014/main" val="1698641891"/>
                    </a:ext>
                  </a:extLst>
                </a:gridCol>
                <a:gridCol w="1165014">
                  <a:extLst>
                    <a:ext uri="{9D8B030D-6E8A-4147-A177-3AD203B41FA5}">
                      <a16:colId xmlns:a16="http://schemas.microsoft.com/office/drawing/2014/main" val="363199017"/>
                    </a:ext>
                  </a:extLst>
                </a:gridCol>
                <a:gridCol w="1088560">
                  <a:extLst>
                    <a:ext uri="{9D8B030D-6E8A-4147-A177-3AD203B41FA5}">
                      <a16:colId xmlns:a16="http://schemas.microsoft.com/office/drawing/2014/main" val="1451735741"/>
                    </a:ext>
                  </a:extLst>
                </a:gridCol>
                <a:gridCol w="1146810">
                  <a:extLst>
                    <a:ext uri="{9D8B030D-6E8A-4147-A177-3AD203B41FA5}">
                      <a16:colId xmlns:a16="http://schemas.microsoft.com/office/drawing/2014/main" val="2419788001"/>
                    </a:ext>
                  </a:extLst>
                </a:gridCol>
                <a:gridCol w="1146810">
                  <a:extLst>
                    <a:ext uri="{9D8B030D-6E8A-4147-A177-3AD203B41FA5}">
                      <a16:colId xmlns:a16="http://schemas.microsoft.com/office/drawing/2014/main" val="3184774909"/>
                    </a:ext>
                  </a:extLst>
                </a:gridCol>
                <a:gridCol w="1305786">
                  <a:extLst>
                    <a:ext uri="{9D8B030D-6E8A-4147-A177-3AD203B41FA5}">
                      <a16:colId xmlns:a16="http://schemas.microsoft.com/office/drawing/2014/main" val="3657892578"/>
                    </a:ext>
                  </a:extLst>
                </a:gridCol>
              </a:tblGrid>
              <a:tr h="3837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MONDAY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WEDNESDAY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THURSDAY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FRIDAY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SATURDAY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8125047"/>
                  </a:ext>
                </a:extLst>
              </a:tr>
              <a:tr h="210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972450"/>
                  </a:ext>
                </a:extLst>
              </a:tr>
              <a:tr h="4760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718086"/>
                  </a:ext>
                </a:extLst>
              </a:tr>
              <a:tr h="3837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u="none" strike="noStrike" dirty="0">
                          <a:effectLst/>
                          <a:latin typeface="+mn-lt"/>
                        </a:rPr>
                        <a:t>IAD478 Wayfinding Design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800" u="none" strike="noStrike" dirty="0">
                          <a:effectLst/>
                          <a:latin typeface="+mn-lt"/>
                        </a:rPr>
                        <a:t>INTD4025 Wayfinding Design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7017" marR="117017" marT="58509" marB="585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IAD382 Kitchen Design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7017" marR="117017" marT="58509" marB="585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850908"/>
                  </a:ext>
                </a:extLst>
              </a:tr>
              <a:tr h="5235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187694"/>
                  </a:ext>
                </a:extLst>
              </a:tr>
              <a:tr h="2221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5212042"/>
                  </a:ext>
                </a:extLst>
              </a:tr>
              <a:tr h="2625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u="none" strike="noStrike" dirty="0">
                          <a:effectLst/>
                          <a:latin typeface="+mn-lt"/>
                        </a:rPr>
                        <a:t>INTD4086 Exhibition and Stand Design</a:t>
                      </a:r>
                    </a:p>
                    <a:p>
                      <a:pPr algn="ctr" fontAlgn="ctr">
                        <a:buNone/>
                      </a:pPr>
                      <a:endParaRPr lang="en-US" sz="800" u="none" strike="noStrike" dirty="0">
                        <a:effectLst/>
                        <a:latin typeface="+mn-lt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en-US" sz="800" u="none" strike="noStrike" dirty="0">
                          <a:effectLst/>
                          <a:latin typeface="+mn-lt"/>
                        </a:rPr>
                        <a:t>IAD459 Exhibition and Stand Design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7017" marR="117017" marT="58509" marB="585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564798"/>
                  </a:ext>
                </a:extLst>
              </a:tr>
              <a:tr h="9095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IAD450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Detail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&amp;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INTD4085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Detail</a:t>
                      </a: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Design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7017" marR="117017" marT="58509" marB="585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125578"/>
                  </a:ext>
                </a:extLst>
              </a:tr>
              <a:tr h="533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062481"/>
                  </a:ext>
                </a:extLst>
              </a:tr>
              <a:tr h="2598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517271"/>
                  </a:ext>
                </a:extLst>
              </a:tr>
              <a:tr h="25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048706"/>
                  </a:ext>
                </a:extLst>
              </a:tr>
              <a:tr h="2286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157060"/>
                  </a:ext>
                </a:extLst>
              </a:tr>
              <a:tr h="3837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20:00-20:50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989" marR="2989" marT="2989" marB="1434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162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631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F226F81E79033944A7DB8CCC1AEF8EBE" ma:contentTypeVersion="18" ma:contentTypeDescription="Yeni belge oluşturun." ma:contentTypeScope="" ma:versionID="554c2bdfb4b7caa37b59553df4f7a8d3">
  <xsd:schema xmlns:xsd="http://www.w3.org/2001/XMLSchema" xmlns:xs="http://www.w3.org/2001/XMLSchema" xmlns:p="http://schemas.microsoft.com/office/2006/metadata/properties" xmlns:ns3="f2f5d446-2419-4e90-b57f-299113e643d1" xmlns:ns4="687dd9a5-9f05-44e7-9dc0-8e5799c96fac" targetNamespace="http://schemas.microsoft.com/office/2006/metadata/properties" ma:root="true" ma:fieldsID="21e07df1fe23a28b48f17ac2c21190e7" ns3:_="" ns4:_="">
    <xsd:import namespace="f2f5d446-2419-4e90-b57f-299113e643d1"/>
    <xsd:import namespace="687dd9a5-9f05-44e7-9dc0-8e5799c96f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f5d446-2419-4e90-b57f-299113e643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7dd9a5-9f05-44e7-9dc0-8e5799c96fa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2f5d446-2419-4e90-b57f-299113e643d1" xsi:nil="true"/>
  </documentManagement>
</p:properties>
</file>

<file path=customXml/itemProps1.xml><?xml version="1.0" encoding="utf-8"?>
<ds:datastoreItem xmlns:ds="http://schemas.openxmlformats.org/officeDocument/2006/customXml" ds:itemID="{F90BAE49-4120-49E7-85DA-8E02604749C6}">
  <ds:schemaRefs>
    <ds:schemaRef ds:uri="687dd9a5-9f05-44e7-9dc0-8e5799c96fac"/>
    <ds:schemaRef ds:uri="f2f5d446-2419-4e90-b57f-299113e643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5F80B1C-ADB6-4ED1-977E-A9F8976AD2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678E86-DED2-4F0E-925B-D1B893132690}">
  <ds:schemaRefs>
    <ds:schemaRef ds:uri="687dd9a5-9f05-44e7-9dc0-8e5799c96fac"/>
    <ds:schemaRef ds:uri="f2f5d446-2419-4e90-b57f-299113e643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749</Words>
  <Application>Microsoft Office PowerPoint</Application>
  <PresentationFormat>Ekran Gösterisi (4:3)</PresentationFormat>
  <Paragraphs>160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Arş. Gör. Doğa Hazal GÜNAYDIN</cp:lastModifiedBy>
  <cp:revision>11</cp:revision>
  <cp:lastPrinted>2022-02-24T09:20:43Z</cp:lastPrinted>
  <dcterms:created xsi:type="dcterms:W3CDTF">2021-04-20T12:55:35Z</dcterms:created>
  <dcterms:modified xsi:type="dcterms:W3CDTF">2026-10-02T08:07:41Z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0x010100F226F81E79033944A7DB8CCC1AEF8EBE</vt:lpwstr>
  </property>
</Properties>
</file>